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1" autoAdjust="0"/>
    <p:restoredTop sz="86467" autoAdjust="0"/>
  </p:normalViewPr>
  <p:slideViewPr>
    <p:cSldViewPr snapToGrid="0" snapToObjects="1">
      <p:cViewPr varScale="1">
        <p:scale>
          <a:sx n="40" d="100"/>
          <a:sy n="40" d="100"/>
        </p:scale>
        <p:origin x="36" y="360"/>
      </p:cViewPr>
      <p:guideLst/>
    </p:cSldViewPr>
  </p:slideViewPr>
  <p:outlineViewPr>
    <p:cViewPr>
      <p:scale>
        <a:sx n="33" d="100"/>
        <a:sy n="33" d="100"/>
      </p:scale>
      <p:origin x="0" y="-92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093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Financial Systems HR and Financial Toolboxes page; HR Toolbox Reporting Guide PDF.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 (audience and Access/database description).
https://businesscentral.unl.edu/hr-and-financial-toolboxes/hr-toolbox-features/ (feature descriptions).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https://businesscentral.unl.edu/hr-and-financial-toolboxes/getting-started-and-troubleshooting/ (Data Warehouse security, data connection, Toolbox download, and Access trusted document/location steps).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1, lines 7-14 and 33-39.
https://businesscentral.unl.edu/hr-and-financial-toolboxes/hr-reports-schedule/ lines 108-135.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1, lines 15-19.
https://businesscentral.unl.edu/hr-and-financial-toolboxes/hr-reports-schedule/ lines 114-117.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1, lines 20-23.
https://businesscentral.unl.edu/hr-and-financial-toolboxes/hr-reports-schedule/ lines 118-121.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1, lines 24-28.
https://businesscentral.unl.edu/hr-and-financial-toolboxes/hr-reports-schedule/ lines 123-126.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1, lines 29-32.
https://businesscentral.unl.edu/hr-and-financial-toolboxes/hr-reports-schedule/ lines 127-131.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1, lines 40-42.
https://businesscentral.unl.edu/hr-and-financial-toolboxes/hr-reports-schedule/ lines 136-139.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46-48.
https://businesscentral.unl.edu/hr-and-financial-toolboxes/hr-reports-schedule/ lines 140-144.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49-50.
https://businesscentral.unl.edu/hr-and-financial-toolboxes/hr-reports-schedule/ lines 145-147.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51-52.
https://businesscentral.unl.edu/hr-and-financial-toolboxes/hr-reports-schedule/ lines 148-151.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53-57.
https://businesscentral.unl.edu/hr-and-financial-toolboxes/hr-reports-schedule/ lines 152-156.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58-61.
https://businesscentral.unl.edu/hr-and-financial-toolboxes/hr-reports-schedule/ lines 157-161.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62-66.
https://businesscentral.unl.edu/hr-and-financial-toolboxes/hr-reports-schedule/ lines 162-165.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 2, lines 67-75.
https://businesscentral.unl.edu/hr-and-financial-toolboxes/hr-reports-schedule/ lines 167-172.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HR Toolbox Reporting Guide PDF, pages 1-2.
https://businesscentral.unl.edu/hr-and-financial-toolboxes/hr-reports-schedule/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E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393192"/>
            <a:ext cx="11365992" cy="0"/>
          </a:xfrm>
          <a:prstGeom prst="line">
            <a:avLst/>
          </a:prstGeom>
          <a:noFill/>
          <a:ln w="1905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6510528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HR Toolbox Training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9768535" y="651052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700">
                <a:solidFill>
                  <a:srgbClr val="6E6E6E"/>
                </a:solidFill>
              </a:rPr>
              <a:t>Financial Systems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E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210312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1417320"/>
            <a:ext cx="8001000" cy="6858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 Toolbox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77240" y="2148840"/>
            <a:ext cx="8001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00000"/>
                </a:solidFill>
              </a:rPr>
              <a:t>Report Training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804672" y="301752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5B5B5B"/>
                </a:solidFill>
              </a:rPr>
              <a:t>A practical guide to the HR Toolbox reports, when to run them, and what actions to take.</a:t>
            </a:r>
            <a:endParaRPr lang="en-US" sz="20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98280" y="1097280"/>
            <a:ext cx="2560320" cy="4480560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9372600" y="2606040"/>
            <a:ext cx="2011680" cy="685800"/>
          </a:xfrm>
          <a:prstGeom prst="rect">
            <a:avLst/>
          </a:prstGeom>
          <a:noFill/>
          <a:ln/>
        </p:spPr>
        <p:txBody>
          <a:bodyPr wrap="square" lIns="0" tIns="0" rIns="0" rtlCol="0" anchor="ctr"/>
          <a:lstStyle/>
          <a:p>
            <a:pPr algn="ctr"/>
            <a:r>
              <a:rPr sz="1600" b="1">
                <a:solidFill>
                  <a:srgbClr val="FFFFFF"/>
                </a:solidFill>
              </a:rPr>
              <a:t>UNL</a:t>
            </a:r>
          </a:p>
          <a:p>
            <a:pPr algn="ctr"/>
            <a:r>
              <a:rPr sz="1600" b="1">
                <a:solidFill>
                  <a:srgbClr val="FFFFFF"/>
                </a:solidFill>
              </a:rPr>
              <a:t>Financial</a:t>
            </a:r>
          </a:p>
          <a:p>
            <a:pPr algn="ctr"/>
            <a:r>
              <a:rPr sz="1600" b="1">
                <a:solidFill>
                  <a:srgbClr val="FFFFFF"/>
                </a:solidFill>
              </a:rPr>
              <a:t>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Overview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the HR Toolbox is used for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6583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252525"/>
                </a:solidFill>
              </a:rPr>
              <a:t>The Toolboxes are custom Microsoft Access databases that pull existing SAP data from the data warehouse so departments can complete business functions quickly and efficiently.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063240"/>
            <a:ext cx="164592" cy="384048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143000" y="303580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2525"/>
                </a:solidFill>
              </a:rPr>
              <a:t>PAF Generator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950208" y="3035808"/>
            <a:ext cx="6812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Prefills personnel action forms with existing SAP data.</a:t>
            </a:r>
            <a:endParaRPr lang="en-US" sz="15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776472"/>
            <a:ext cx="164592" cy="384048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1143000" y="374904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2525"/>
                </a:solidFill>
              </a:rPr>
              <a:t>Offboarding Reports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950208" y="3749040"/>
            <a:ext cx="6812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Identify service-loss risks, inactive jobs/pay, and employee objects on loan.</a:t>
            </a:r>
            <a:endParaRPr lang="en-US" sz="15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489704"/>
            <a:ext cx="164592" cy="384048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143000" y="446227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2525"/>
                </a:solidFill>
              </a:rPr>
              <a:t>Monitoring Reports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950208" y="4462272"/>
            <a:ext cx="6812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Surface upcoming reminder dates, locked funding, and work permit issues.</a:t>
            </a:r>
            <a:endParaRPr lang="en-US" sz="1500" dirty="0"/>
          </a:p>
        </p:txBody>
      </p:sp>
      <p:sp>
        <p:nvSpPr>
          <p:cNvPr id="14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202936"/>
            <a:ext cx="164592" cy="384048"/>
          </a:xfrm>
          <a:prstGeom prst="rect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143000" y="5175504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52525"/>
                </a:solidFill>
              </a:rPr>
              <a:t>Data Maintenance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950208" y="5175504"/>
            <a:ext cx="68122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Maintain objects on loan, work addresses, affiliates, volunteers, student/grad appointments, and org relationships.</a:t>
            </a:r>
            <a:endParaRPr lang="en-US" sz="15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68642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00000"/>
                </a:solidFill>
              </a:rPr>
              <a:t>Setup checklist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Getting ready to use the Toolbox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1691640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1810512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600200" y="166420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Get Data Warehouse security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00200" y="2011680"/>
            <a:ext cx="8961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Request access for both HR and financial data for all UNL.</a:t>
            </a:r>
            <a:endParaRPr lang="en-US" sz="15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2679192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2798064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600200" y="26517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Establish data connection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600200" y="2999232"/>
            <a:ext cx="8961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Set up or update the ODBC/data warehouse connection.</a:t>
            </a:r>
            <a:endParaRPr lang="en-US" sz="15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3666744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30087" y="651052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600200" y="363931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Download the Toolbox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600200" y="3986784"/>
            <a:ext cx="8961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Request the HR Toolbox and download it locally; do not open directly from the link.</a:t>
            </a:r>
            <a:endParaRPr lang="en-US" sz="1500" dirty="0"/>
          </a:p>
        </p:txBody>
      </p:sp>
      <p:sp>
        <p:nvSpPr>
          <p:cNvPr id="16" name="Shap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4672" y="4654296"/>
            <a:ext cx="530352" cy="530352"/>
          </a:xfrm>
          <a:prstGeom prst="ellipse">
            <a:avLst/>
          </a:prstGeom>
          <a:solidFill>
            <a:srgbClr val="D00000"/>
          </a:solidFill>
          <a:ln w="12700">
            <a:solidFill>
              <a:srgbClr val="D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" y="4773168"/>
            <a:ext cx="2194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600200" y="462686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2525"/>
                </a:solidFill>
              </a:rPr>
              <a:t>Trust the file/location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600200" y="4974336"/>
            <a:ext cx="8961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5B5B"/>
                </a:solidFill>
              </a:rPr>
              <a:t>Use Access Trust Center settings if macros or location errors appear.</a:t>
            </a:r>
            <a:endParaRPr lang="en-US" sz="15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Offboarding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Services Ending Within 60 Days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CADCED"/>
          </a:solidFill>
          <a:ln w="12700">
            <a:solidFill>
              <a:srgbClr val="CADC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Monthly + before semester ends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Shows employees who will lose services such as email, servers, Canvas, and other access because of a future separation, appointment end, or KSA end.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Catches service interruptions before they affect employees, instructors, or departments.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Submit PAFs to extend appointments, add KSA, or separate employees. For employees whose services will end, also run the Objects on Loan Turnaround for the specific person and notify IT.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Offboarding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Monitoring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Upcoming Reminder Dates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DCE9D8"/>
          </a:solidFill>
          <a:ln w="12700">
            <a:solidFill>
              <a:srgbClr val="DCE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Monthly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Pulls upcoming reminder dates within 45 days from SAP IT0019 Monitoring of Tasks, including KSA, probation expiration, and next review dates.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Helps the business center move reminder dates out of a passive SAP field and into an actionable workflow.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Review each date type and take the appropriate action, such as following up with the department or preparing needed SAP/PAF updates.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Monitoring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Monitoring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Active Funding on Locked Cost Objects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DCE9D8"/>
          </a:solidFill>
          <a:ln w="12700">
            <a:solidFill>
              <a:srgbClr val="DCE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Monthly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Shows employee pay funding that is assigned to a locked cost object.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Locked funding can cause payroll to post to the department state-aided cost center and create budget problems.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Submit PAFs to change the funding source before payroll posts incorrectly.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Monitoring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Monitoring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Vacation &amp; Holiday Commitments on Grant Funded Employees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DCE9D8"/>
          </a:solidFill>
          <a:ln w="12700">
            <a:solidFill>
              <a:srgbClr val="DCE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Monthly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Shows total vacation and floating holiday hours that may need to be paid out when grant-funded employees separate at the end of a grant.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Supports planning so departments are not surprised by payout commitments at grant end.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Confirm departments are aware of and planning for leave payouts tied to grant-funded employees.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Monitoring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Monitoring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 Permit Expiring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DCE9D8"/>
          </a:solidFill>
          <a:ln w="12700">
            <a:solidFill>
              <a:srgbClr val="DCE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Monthly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Prints employees with a work permit expiring within the next year.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Work permit processing can take a long time, so early visibility prevents employment interruptions.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Begin renewal or follow-up conversations far in advance for continuing employees.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Monitoring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Data Maintenance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Student/Grad Appointment Turnaround Report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F4E7C1"/>
          </a:solidFill>
          <a:ln w="12700">
            <a:solidFill>
              <a:srgbClr val="F4E7C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After semester ends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Provides a turnaround report for student and graduate appointments that need review after the semester ends.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Keeps student/graduate appointment records clean after graduations or employment changes.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Return the report to Payroll to separate students/grads who are no longer working or have graduated.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Data Maintenance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Offboarding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Active Employees with No Active Job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CADCED"/>
          </a:solidFill>
          <a:ln w="12700">
            <a:solidFill>
              <a:srgbClr val="CADC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Semi-annually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Identifies active employees who do not have an active job record.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Flags employees who may need to be separated to avoid stale active employee records.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Review the list and submit separation PAFs to Payroll for people who should be separated.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Offboarding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Offboarding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Active Employees without Recent Pay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CADCED"/>
          </a:solidFill>
          <a:ln w="12700">
            <a:solidFill>
              <a:srgbClr val="CADC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Semi-annually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Identifies active employees who have not had recent pay.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Helps detect employees who remain active even though they may no longer be working.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Use the report to identify people who need separation and submit separation PAFs to Payroll.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Offboarding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Data Maintenance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Affiliate/Volunteer Turnaround Report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F4E7C1"/>
          </a:solidFill>
          <a:ln w="12700">
            <a:solidFill>
              <a:srgbClr val="F4E7C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Semi-annually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Provides a turnaround report for affiliates and volunteers who need review.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Maintains accurate affiliate/volunteer records and prevents unnecessary access or affiliation from remaining active.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Return the report to Payroll with separation dates for those without an active job or no longer affiliated/volunteering in the department.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Data Maintenance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Data Maintenance &gt; Objects on Loan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Departmental Objects on Loan Turnaround Report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F4E7C1"/>
          </a:solidFill>
          <a:ln w="12700">
            <a:solidFill>
              <a:srgbClr val="F4E7C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Annually in early March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Generates departmental Objects on Loan turnaround information for annual review and updates.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Supports the annual object-on-loan audit and keeps physical and virtual assets tied to the right people.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Run and distribute the OOL turnaround to each employee. Make updates in SAP as needed; do not delete objects—enter an end date instead.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Data Maintenance &gt; Objects on Loan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Data Maintenance &gt; Objects on Loan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Objects on Loan to Evaluate for Deprovisioning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F4E7C1"/>
          </a:solidFill>
          <a:ln w="12700">
            <a:solidFill>
              <a:srgbClr val="F4E7C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Annually in early March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Identifies active Objects on Loan assigned to separated people so they can be reviewed for deprovisioning.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Cleans up lingering access or asset records before the annual Objects on Loan audit.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Key end dates for active OOLs on separated people. Run in March before the annual OOL audit.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Data Maintenance &gt; Objects on Loan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Offboarding Reports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Objects on Loan Turnaround for Specific Personnel #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664208"/>
            <a:ext cx="2514600" cy="365760"/>
          </a:xfrm>
          <a:prstGeom prst="rect">
            <a:avLst/>
          </a:prstGeom>
          <a:solidFill>
            <a:srgbClr val="CADCED"/>
          </a:solidFill>
          <a:ln w="12700">
            <a:solidFill>
              <a:srgbClr val="CADC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50392" y="1764792"/>
            <a:ext cx="21945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52525"/>
                </a:solidFill>
              </a:rPr>
              <a:t>When someone leaves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WHAT IT DOES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4983480" cy="1143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Shows departmental objects on loan assigned to a specific employee who is leaving.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85800" y="41148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WHY IT MATTERS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85800" y="4434840"/>
            <a:ext cx="498348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Ensures keys, laptops, phones, system access, and other tracked assets are collected or ended during offboarding.</a:t>
            </a:r>
            <a:endParaRPr lang="en-US" sz="1800" dirty="0"/>
          </a:p>
        </p:txBody>
      </p:sp>
      <p:sp>
        <p:nvSpPr>
          <p:cNvPr id="10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46520" y="1828800"/>
            <a:ext cx="4892040" cy="4069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7E1DB"/>
            </a:solidFill>
            <a:prstDash val="solid"/>
          </a:ln>
          <a:effectLst>
            <a:outerShdw blurRad="12700" dist="12700" dir="2700000" algn="bl" rotWithShape="0">
              <a:srgbClr val="999999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812280" y="224028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FOLLOW-UP ACTION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812280" y="2587752"/>
            <a:ext cx="4160520" cy="1874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Gather any objects and key an end date for all departmental objects on loan. Do not delete the object records.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812280" y="489204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00000"/>
                </a:solidFill>
              </a:rPr>
              <a:t>MENU LOCATION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812280" y="5193792"/>
            <a:ext cx="416052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B5B5B"/>
                </a:solidFill>
              </a:rPr>
              <a:t>Offboarding Reports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Definitions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Key terms used in the reports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1783080"/>
            <a:ext cx="3566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52525"/>
                </a:solidFill>
              </a:rPr>
              <a:t>KSA: Keep Services Active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389120" y="1783080"/>
            <a:ext cx="6583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A date in SAP Infotype 19 that lets services continue between active appointments on active employees.</a:t>
            </a:r>
            <a:endParaRPr lang="en-US" sz="18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2587752"/>
            <a:ext cx="10149840" cy="0"/>
          </a:xfrm>
          <a:prstGeom prst="line">
            <a:avLst/>
          </a:prstGeom>
          <a:noFill/>
          <a:ln w="10160">
            <a:solidFill>
              <a:srgbClr val="E7E1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3063240"/>
            <a:ext cx="3566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52525"/>
                </a:solidFill>
              </a:rPr>
              <a:t>Objects on Loan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389120" y="3063240"/>
            <a:ext cx="6583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Items assigned to employees and tracked in SAP, including physical items like keys, laptops, and phones, and virtual access to online systems.</a:t>
            </a:r>
            <a:endParaRPr lang="en-US" sz="1800" dirty="0"/>
          </a:p>
        </p:txBody>
      </p:sp>
      <p:sp>
        <p:nvSpPr>
          <p:cNvPr id="9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867912"/>
            <a:ext cx="10149840" cy="0"/>
          </a:xfrm>
          <a:prstGeom prst="line">
            <a:avLst/>
          </a:prstGeom>
          <a:noFill/>
          <a:ln w="10160">
            <a:solidFill>
              <a:srgbClr val="E7E1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4343400"/>
            <a:ext cx="3566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52525"/>
                </a:solidFill>
              </a:rPr>
              <a:t>Turnaround Reports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389120" y="4343400"/>
            <a:ext cx="6583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5B5B5B"/>
                </a:solidFill>
              </a:rPr>
              <a:t>Reports that pull existing SAP data and provide fields for updates; updated information can then be entered in SAP.</a:t>
            </a:r>
            <a:endParaRPr lang="en-US" sz="1800" dirty="0"/>
          </a:p>
        </p:txBody>
      </p:sp>
      <p:sp>
        <p:nvSpPr>
          <p:cNvPr id="12" name="Shap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148072"/>
            <a:ext cx="10149840" cy="0"/>
          </a:xfrm>
          <a:prstGeom prst="line">
            <a:avLst/>
          </a:prstGeom>
          <a:noFill/>
          <a:ln w="10160">
            <a:solidFill>
              <a:srgbClr val="E7E1D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00000"/>
                </a:solidFill>
              </a:rPr>
              <a:t>Wrap-up</a:t>
            </a:r>
            <a:endParaRPr lang="en-US" sz="20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10789920" cy="502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5252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Building a repeatable HR review routine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1783080"/>
            <a:ext cx="4754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52525"/>
                </a:solidFill>
              </a:rPr>
              <a:t>Recommended rhythm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77240" y="2331720"/>
            <a:ext cx="6675120" cy="3108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52525"/>
                </a:solidFill>
              </a:rPr>
              <a:t>Monthly</a:t>
            </a:r>
            <a:r>
              <a:rPr lang="en-US" sz="2000" dirty="0">
                <a:solidFill>
                  <a:srgbClr val="252525"/>
                </a:solidFill>
              </a:rPr>
              <a:t>: run monitoring and offboarding reports.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252525"/>
                </a:solidFill>
              </a:rPr>
              <a:t>Semester-end</a:t>
            </a:r>
            <a:r>
              <a:rPr lang="en-US" sz="2000" dirty="0">
                <a:solidFill>
                  <a:srgbClr val="252525"/>
                </a:solidFill>
              </a:rPr>
              <a:t>: review temp faculty services and student/grad appointments.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252525"/>
                </a:solidFill>
              </a:rPr>
              <a:t>Semi-annually</a:t>
            </a:r>
            <a:r>
              <a:rPr lang="en-US" sz="2000" dirty="0">
                <a:solidFill>
                  <a:srgbClr val="252525"/>
                </a:solidFill>
              </a:rPr>
              <a:t>: clean up active employees without jobs/pay and affiliates/volunteers.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252525"/>
                </a:solidFill>
              </a:rPr>
              <a:t>Early March</a:t>
            </a:r>
            <a:r>
              <a:rPr lang="en-US" sz="2000" dirty="0">
                <a:solidFill>
                  <a:srgbClr val="252525"/>
                </a:solidFill>
              </a:rPr>
              <a:t>: complete Objects on Loan cleanup.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52525"/>
                </a:solidFill>
              </a:rPr>
              <a:t>Employee departure: run specific Objects on Loan turnaround.</a:t>
            </a:r>
            <a:endParaRPr lang="en-US" sz="2000" dirty="0"/>
          </a:p>
        </p:txBody>
      </p:sp>
      <p:sp>
        <p:nvSpPr>
          <p:cNvPr id="6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3840" y="1828800"/>
            <a:ext cx="3291840" cy="3566160"/>
          </a:xfrm>
          <a:prstGeom prst="rect">
            <a:avLst/>
          </a:prstGeom>
          <a:solidFill>
            <a:srgbClr val="F6F3EF"/>
          </a:solidFill>
          <a:ln w="12700">
            <a:solidFill>
              <a:srgbClr val="F6F3E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0" y="22402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00000"/>
                </a:solidFill>
              </a:rPr>
              <a:t>Training prompt</a:t>
            </a:r>
            <a:endParaRPr lang="en-US" sz="1800" dirty="0"/>
          </a:p>
        </p:txBody>
      </p:sp>
      <p:sp>
        <p:nvSpPr>
          <p:cNvPr id="8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02752" y="2880360"/>
            <a:ext cx="242316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2525"/>
                </a:solidFill>
              </a:rPr>
              <a:t>What report would you run first if an employee is leaving next week?</a:t>
            </a:r>
            <a:endParaRPr lang="en-US" sz="2200" dirty="0"/>
          </a:p>
        </p:txBody>
      </p:sp>
      <p:sp>
        <p:nvSpPr>
          <p:cNvPr id="9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5320" y="4617720"/>
            <a:ext cx="24871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5B5B"/>
                </a:solidFill>
              </a:rPr>
              <a:t>Answer: Objects on Loan Turnaround for Specific Personnel #</a:t>
            </a:r>
            <a:endParaRPr lang="en-US" sz="1200" dirty="0"/>
          </a:p>
        </p:txBody>
      </p:sp>
      <p:sp>
        <p:nvSpPr>
          <p:cNvPr id="25" name="Slide Number Placeholder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730087" y="6510528"/>
            <a:ext cx="73152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666666"/>
                </a:solidFill>
                <a:latin typeface="Aptos"/>
                <a:ea typeface="Aptos"/>
                <a:cs typeface="Aptos"/>
              </a:defRPr>
            </a:lvl1pPr>
          </a:lstStyle>
          <a:p>
            <a:pPr algn="ct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1859</Words>
  <Application>Microsoft Office PowerPoint</Application>
  <PresentationFormat>Widescreen</PresentationFormat>
  <Paragraphs>232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HR Toolbox</vt:lpstr>
      <vt:lpstr>What the HR Toolbox is used for</vt:lpstr>
      <vt:lpstr>Getting ready to use the Toolbox</vt:lpstr>
      <vt:lpstr>Services Ending Within 60 Days</vt:lpstr>
      <vt:lpstr>Upcoming Reminder Dates</vt:lpstr>
      <vt:lpstr>Active Funding on Locked Cost Objects</vt:lpstr>
      <vt:lpstr>Vacation &amp; Holiday Commitments on Grant Funded Employees</vt:lpstr>
      <vt:lpstr>Work Permit Expiring</vt:lpstr>
      <vt:lpstr>Student/Grad Appointment Turnaround Report</vt:lpstr>
      <vt:lpstr>Active Employees with No Active Job</vt:lpstr>
      <vt:lpstr>Active Employees without Recent Pay</vt:lpstr>
      <vt:lpstr>Affiliate/Volunteer Turnaround Report</vt:lpstr>
      <vt:lpstr>Departmental Objects on Loan Turnaround Report</vt:lpstr>
      <vt:lpstr>Objects on Loan to Evaluate for Deprovisioning</vt:lpstr>
      <vt:lpstr>Objects on Loan Turnaround for Specific Personnel #</vt:lpstr>
      <vt:lpstr>Key terms used in the reports</vt:lpstr>
      <vt:lpstr>Building a repeatable HR review routine</vt:lpstr>
    </vt:vector>
  </TitlesOfParts>
  <Company>University of Nebraska-Lincoln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Toolbox Training</dc:title>
  <dc:subject>HR Toolbox training deck</dc:subject>
  <dc:creator>OpenAI</dc:creator>
  <cp:lastModifiedBy>Cindy Miesbach</cp:lastModifiedBy>
  <cp:revision>6</cp:revision>
  <dcterms:created xsi:type="dcterms:W3CDTF">2026-09-14T13:37:01Z</dcterms:created>
  <dcterms:modified xsi:type="dcterms:W3CDTF">2026-09-23T16:31:37Z</dcterms:modified>
</cp:coreProperties>
</file>